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CCFF"/>
    <a:srgbClr val="009FC4"/>
    <a:srgbClr val="FFEFEF"/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48" y="-3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7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0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7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2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8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0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1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7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77BA-5044-464E-A526-F71BC60E5C8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3006-F09F-483C-9597-21005558A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4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92890" y="9625261"/>
            <a:ext cx="24300000" cy="23940000"/>
            <a:chOff x="9024" y="7973365"/>
            <a:chExt cx="24285239" cy="28773113"/>
          </a:xfrm>
          <a:solidFill>
            <a:srgbClr val="FFFFFF">
              <a:alpha val="50196"/>
            </a:srgbClr>
          </a:solidFill>
        </p:grpSpPr>
        <p:sp>
          <p:nvSpPr>
            <p:cNvPr id="9" name="AutoShape 50"/>
            <p:cNvSpPr>
              <a:spLocks noChangeArrowheads="1"/>
            </p:cNvSpPr>
            <p:nvPr/>
          </p:nvSpPr>
          <p:spPr bwMode="auto">
            <a:xfrm>
              <a:off x="9024" y="8008337"/>
              <a:ext cx="11887200" cy="28738141"/>
            </a:xfrm>
            <a:prstGeom prst="roundRect">
              <a:avLst>
                <a:gd name="adj" fmla="val 7000"/>
              </a:avLst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2407063" y="7973365"/>
              <a:ext cx="11887200" cy="28730422"/>
            </a:xfrm>
            <a:prstGeom prst="roundRect">
              <a:avLst>
                <a:gd name="adj" fmla="val 7000"/>
              </a:avLst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1620000" y="5115031"/>
            <a:ext cx="21831023" cy="431571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4F81BD"/>
            </a:solidFill>
            <a:prstDash val="solid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عنوان </a:t>
            </a:r>
            <a:r>
              <a:rPr kumimoji="0" lang="fa-I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مقاله </a:t>
            </a:r>
            <a:r>
              <a:rPr kumimoji="0" lang="fa-IR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در یک خط </a:t>
            </a:r>
            <a:r>
              <a:rPr lang="fa-IR" sz="4800" kern="0" dirty="0">
                <a:solidFill>
                  <a:prstClr val="black"/>
                </a:solidFill>
                <a:latin typeface="Calibri"/>
                <a:cs typeface="B Titr" pitchFamily="2" charset="-78"/>
              </a:rPr>
              <a:t>(قلم </a:t>
            </a:r>
            <a:r>
              <a:rPr lang="en-US" sz="4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46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fa-IR" sz="4800" kern="0" dirty="0">
                <a:solidFill>
                  <a:prstClr val="black"/>
                </a:solidFill>
                <a:latin typeface="Calibri"/>
                <a:cs typeface="B Titr" pitchFamily="2" charset="-78"/>
              </a:rPr>
              <a:t>، اندازه </a:t>
            </a:r>
            <a:r>
              <a:rPr lang="fa-IR" sz="4800" kern="0" dirty="0" smtClean="0">
                <a:solidFill>
                  <a:prstClr val="black"/>
                </a:solidFill>
                <a:latin typeface="Calibri"/>
                <a:cs typeface="B Titr" pitchFamily="2" charset="-78"/>
              </a:rPr>
              <a:t>48، وسط‏چین)</a:t>
            </a:r>
            <a:endParaRPr lang="fa-IR" sz="4800" kern="0" dirty="0">
              <a:solidFill>
                <a:prstClr val="black"/>
              </a:solidFill>
              <a:latin typeface="Calibri"/>
              <a:cs typeface="B Titr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يک </a:t>
            </a:r>
            <a:r>
              <a:rPr kumimoji="0" lang="fa-IR" sz="20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سطر </a:t>
            </a: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فاصله (قلم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</a:t>
            </a:r>
            <a:r>
              <a:rPr kumimoji="0" lang="fa-IR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اندازه 20)</a:t>
            </a:r>
            <a:endParaRPr kumimoji="0" lang="fa-IR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/>
              <a:cs typeface="B Nazanin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نويسنده اول</a:t>
            </a:r>
            <a:r>
              <a:rPr kumimoji="0" lang="fa-IR" sz="3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1</a:t>
            </a: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نويسنده دوم</a:t>
            </a:r>
            <a:r>
              <a:rPr kumimoji="0" lang="fa-IR" sz="3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2</a:t>
            </a: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نویسنده سوم</a:t>
            </a:r>
            <a:r>
              <a:rPr kumimoji="0" lang="fa-IR" sz="3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3</a:t>
            </a: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... در يك يا دو سطر (قلم</a:t>
            </a:r>
            <a:r>
              <a:rPr kumimoji="0" lang="fa-IR" sz="3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</a:t>
            </a:r>
            <a:r>
              <a:rPr kumimoji="0" lang="en-US" sz="3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</a:t>
            </a:r>
            <a:r>
              <a:rPr kumimoji="0" lang="en-US" sz="3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kumimoji="0" lang="fa-IR" sz="3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اندازه 36، وسط‏چین)</a:t>
            </a:r>
            <a:endParaRPr kumimoji="0" lang="fa-IR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3600" kern="0" dirty="0" smtClean="0">
                <a:solidFill>
                  <a:srgbClr val="0070C0"/>
                </a:solidFill>
                <a:latin typeface="Calibri"/>
                <a:cs typeface="B Nazanin" pitchFamily="2" charset="-78"/>
              </a:rPr>
              <a:t>(نام و نام خانوادگی کامل نویسندگان ذکر شود و </a:t>
            </a: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از ذكر عناويني مانند دکتر، مهندس و ... خودداری شود)</a:t>
            </a:r>
          </a:p>
          <a:p>
            <a:pPr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kern="0" dirty="0">
                <a:solidFill>
                  <a:schemeClr val="accent2"/>
                </a:solidFill>
                <a:latin typeface="Calibri"/>
                <a:cs typeface="B Nazanin" pitchFamily="2" charset="-78"/>
              </a:rPr>
              <a:t>يک سطر فاصله (قلم </a:t>
            </a:r>
            <a:r>
              <a:rPr lang="en-US" sz="18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800" kern="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2000" kern="0" dirty="0">
                <a:solidFill>
                  <a:schemeClr val="accent2"/>
                </a:solidFill>
                <a:latin typeface="Calibri"/>
                <a:cs typeface="B Nazanin" pitchFamily="2" charset="-78"/>
              </a:rPr>
              <a:t>، اندازه </a:t>
            </a:r>
            <a:r>
              <a:rPr lang="fa-IR" sz="2000" kern="0" dirty="0" smtClean="0">
                <a:solidFill>
                  <a:schemeClr val="accent2"/>
                </a:solidFill>
                <a:latin typeface="Calibri"/>
                <a:cs typeface="B Nazanin" pitchFamily="2" charset="-78"/>
              </a:rPr>
              <a:t>20)</a:t>
            </a:r>
            <a:endParaRPr lang="fa-IR" sz="2000" kern="0" dirty="0">
              <a:solidFill>
                <a:schemeClr val="accent2"/>
              </a:solidFill>
              <a:latin typeface="Calibri"/>
              <a:cs typeface="B Nazanin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1-  مشخصات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نویسنده اول (دانشجو: مقطع تحصیلی، دانشکده، دانشگاه، شهر، کشور) (قلم 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kumimoji="0" lang="en-US" sz="22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kumimoji="0" lang="fa-IR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اندازه 24، وسط‏چین)</a:t>
            </a:r>
            <a:endParaRPr kumimoji="0" lang="fa-IR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2- مشخصات نویسنده دوم (عضو هیات علمی: مرتبه علمی، دانشکده، دانشگاه، شهر، کشور) (قلم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kumimoji="0" lang="fa-I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اندازه 24، وسط‏چین)</a:t>
            </a: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a-IR" sz="2400" kern="0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3- مشخصات نویسنده سوم (خارج از دانشگاه: سمت، شرکت/موسسه/ مرکز تحقیقاتی، شهر، کشور) (قلم </a:t>
            </a:r>
            <a:r>
              <a:rPr lang="en-US" sz="2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2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2400" kern="0" dirty="0" smtClean="0">
                <a:solidFill>
                  <a:prstClr val="black"/>
                </a:solidFill>
                <a:latin typeface="Calibri"/>
                <a:cs typeface="B Nazanin" pitchFamily="2" charset="-78"/>
              </a:rPr>
              <a:t>، اندازه 24، وسط‏چین)</a:t>
            </a:r>
            <a:endParaRPr kumimoji="0" lang="fa-IR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itchFamily="2" charset="-78"/>
            </a:endParaRPr>
          </a:p>
          <a:p>
            <a:pPr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kern="0" dirty="0">
                <a:solidFill>
                  <a:schemeClr val="accent2"/>
                </a:solidFill>
                <a:latin typeface="Calibri"/>
                <a:cs typeface="B Nazanin" pitchFamily="2" charset="-78"/>
              </a:rPr>
              <a:t>يک سطر فاصله (قلم </a:t>
            </a:r>
            <a:r>
              <a:rPr lang="en-US" sz="18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800" kern="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2000" kern="0" dirty="0">
                <a:solidFill>
                  <a:schemeClr val="accent2"/>
                </a:solidFill>
                <a:latin typeface="Calibri"/>
                <a:cs typeface="B Nazanin" pitchFamily="2" charset="-78"/>
              </a:rPr>
              <a:t>، اندازه </a:t>
            </a:r>
            <a:r>
              <a:rPr lang="fa-IR" sz="2000" kern="0" dirty="0" smtClean="0">
                <a:solidFill>
                  <a:schemeClr val="accent2"/>
                </a:solidFill>
                <a:latin typeface="Calibri"/>
                <a:cs typeface="B Nazanin" pitchFamily="2" charset="-78"/>
              </a:rPr>
              <a:t>20)</a:t>
            </a:r>
            <a:endParaRPr lang="en-US" sz="2000" kern="0" dirty="0">
              <a:solidFill>
                <a:schemeClr val="accent2"/>
              </a:solidFill>
              <a:latin typeface="Calibri"/>
              <a:cs typeface="B Nazanin" pitchFamily="2" charset="-78"/>
            </a:endParaRPr>
          </a:p>
          <a:p>
            <a:pPr marL="0" marR="0" lvl="0" indent="0" algn="ctr" defTabSz="349672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پست الكترونيكی عهده‏دار</a:t>
            </a:r>
            <a:r>
              <a:rPr kumimoji="0" lang="fa-IR" sz="2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مکاتبات: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?????@affiliation.???.??</a:t>
            </a:r>
            <a:r>
              <a:rPr kumimoji="0" lang="fa-IR" sz="26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</a:t>
            </a:r>
            <a:r>
              <a:rPr kumimoji="0" lang="fa-IR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(قلم</a:t>
            </a:r>
            <a:r>
              <a:rPr kumimoji="0" lang="fa-IR" sz="2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kumimoji="0" lang="fa-IR" sz="2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Nazanin" pitchFamily="2" charset="-78"/>
              </a:rPr>
              <a:t>، اندازه 24، ایتالیک، وسط‏چین)</a:t>
            </a: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Nazanin" pitchFamily="2" charset="-78"/>
            </a:endParaRPr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2973779" y="10574031"/>
            <a:ext cx="11520000" cy="589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324000" algn="justLow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ه 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مقالات پذیرفته شده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در </a:t>
            </a:r>
            <a:r>
              <a:rPr lang="fa-IR" sz="2800" b="1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دومین کنفرانس ملّی مواد نوین 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لازم است 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تمام 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مقالات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اين راهنما به نويسندگان كمك مي‌كند تا مقالة خود را با طرح مورد قبول 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،</a:t>
            </a:r>
            <a:r>
              <a:rPr lang="ar-SA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منطبق بر دستورالعمل مورد قبول کنفرانس است.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ضروری است لوگوها و پس‏زمینه پوستر حفظ شود و تغییر نکند. سایر زیباسازی‏ها در متن به شرط رعایت ساختار پیشنهادی زیر آزاد است. </a:t>
            </a:r>
            <a:r>
              <a:rPr lang="fa-IR" altLang="fa-IR" sz="2800" dirty="0">
                <a:solidFill>
                  <a:prstClr val="black"/>
                </a:solidFill>
                <a:latin typeface="Arial" charset="0"/>
                <a:cs typeface="B Nazanin" panose="00000400000000000000" pitchFamily="2" charset="-78"/>
              </a:rPr>
              <a:t>از حداکثر فضای پوستر برای درج مطالب خود به بهترین شکل ممکن استفاده کنید. </a:t>
            </a:r>
            <a:r>
              <a:rPr lang="fa-IR" sz="2800" dirty="0">
                <a:solidFill>
                  <a:prstClr val="black"/>
                </a:solidFill>
                <a:latin typeface="30"/>
                <a:cs typeface="B Nazanin" pitchFamily="2" charset="-78"/>
              </a:rPr>
              <a:t>باکس‌های موجود در این تمپلیت را می‌توانید به دلخواه خود کم و زیاد </a:t>
            </a:r>
            <a:r>
              <a:rPr lang="fa-IR" sz="28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کنید.</a:t>
            </a:r>
            <a:endParaRPr lang="fa-IR" altLang="fa-IR" sz="2800" dirty="0">
              <a:solidFill>
                <a:prstClr val="black"/>
              </a:solidFill>
              <a:latin typeface="Arial" charset="0"/>
              <a:cs typeface="B Nazanin" panose="00000400000000000000" pitchFamily="2" charset="-78"/>
            </a:endParaRPr>
          </a:p>
          <a:p>
            <a:pPr indent="324000" algn="justLow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800" b="1" dirty="0" smtClean="0">
                <a:solidFill>
                  <a:srgbClr val="C00000"/>
                </a:solidFill>
                <a:latin typeface="30"/>
                <a:cs typeface="B Nazanin" pitchFamily="2" charset="-78"/>
              </a:rPr>
              <a:t>توجه</a:t>
            </a:r>
            <a:r>
              <a:rPr lang="fa-IR" sz="2800" b="1" dirty="0">
                <a:solidFill>
                  <a:srgbClr val="C00000"/>
                </a:solidFill>
                <a:latin typeface="30"/>
                <a:cs typeface="B Nazanin" pitchFamily="2" charset="-78"/>
              </a:rPr>
              <a:t>: کپی کردن متن از </a:t>
            </a: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a-IR" sz="2800" b="1" dirty="0">
                <a:solidFill>
                  <a:srgbClr val="C00000"/>
                </a:solidFill>
                <a:latin typeface="30"/>
                <a:cs typeface="B Nazanin" pitchFamily="2" charset="-78"/>
              </a:rPr>
              <a:t> در پاورپوینت موجب به هم ریختگی متن و ریجکت پوستر شما می‌شود. حتی الامکان متن خود را در </a:t>
            </a:r>
            <a:r>
              <a:rPr lang="fa-IR" sz="2800" b="1" dirty="0" smtClean="0">
                <a:solidFill>
                  <a:srgbClr val="C00000"/>
                </a:solidFill>
                <a:latin typeface="30"/>
                <a:cs typeface="B Nazanin" pitchFamily="2" charset="-78"/>
              </a:rPr>
              <a:t>این راهنما تایپ </a:t>
            </a:r>
            <a:r>
              <a:rPr lang="fa-IR" sz="2800" b="1" dirty="0">
                <a:solidFill>
                  <a:srgbClr val="C00000"/>
                </a:solidFill>
                <a:latin typeface="30"/>
                <a:cs typeface="B Nazanin" pitchFamily="2" charset="-78"/>
              </a:rPr>
              <a:t>نمایید. </a:t>
            </a:r>
            <a:endParaRPr lang="en-US" sz="2800" b="1" dirty="0">
              <a:solidFill>
                <a:srgbClr val="C00000"/>
              </a:solidFill>
              <a:latin typeface="30"/>
              <a:cs typeface="B Nazanin" pitchFamily="2" charset="-78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22487" y="29530489"/>
            <a:ext cx="11235229" cy="598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324000" algn="just" defTabSz="3496722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مراجع در انتهاي مقاله به همان ترتيبي كه در متن </a:t>
            </a:r>
            <a:r>
              <a:rPr lang="fa-IR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پوستر </a:t>
            </a: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به آنها ارجاع 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داده 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مي‌شود</a:t>
            </a: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، 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مي‌آيند</a:t>
            </a:r>
            <a:r>
              <a:rPr lang="fa-IR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. استایل درج 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مراجع، مشابه استایل </a:t>
            </a:r>
            <a:r>
              <a:rPr lang="fa-IR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مقاله و طبق استاندارد </a:t>
            </a:r>
            <a:r>
              <a:rPr lang="en-US" sz="2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</a:t>
            </a:r>
            <a:r>
              <a:rPr lang="fa-IR" sz="280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است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.</a:t>
            </a:r>
          </a:p>
          <a:p>
            <a:pPr algn="justLow" rtl="1"/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]</a:t>
            </a:r>
            <a:r>
              <a:rPr lang="fa-I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[</a:t>
            </a:r>
            <a:r>
              <a:rPr lang="fa-I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عباسی</a:t>
            </a:r>
            <a:r>
              <a:rPr lang="fa-IR" sz="22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، محمد، کریمی، امین، "مطالعه و ارزیابی افزودنی آلومینا بر خواص ساختاری </a:t>
            </a:r>
            <a:r>
              <a:rPr lang="fa-I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لایه‌های </a:t>
            </a:r>
            <a:r>
              <a:rPr lang="fa-IR" sz="22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نانوساختار اکسید مس"، مجله علمی پژوهشی مواد و فناوری‌های پیشرفته، دوره 10، شماره 3، صفحات 30-36، 1399</a:t>
            </a:r>
            <a:r>
              <a:rPr lang="fa-I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endParaRPr lang="en-US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Kawasaki, “Parametric study of thermal and chemical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nonequilibrium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nozzle flow”, M.S. thesis, Dept.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Electron.Eng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Osaka Univ., Osaka, Japan,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1993.</a:t>
            </a:r>
          </a:p>
          <a:p>
            <a:pPr algn="justLow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R.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Beveridge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E. M.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Riseman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"How easy is matching 2D line models using local search?"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Transactions on Pattern Analysis and Machine Intelligence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19, pp. 564-579, June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Defuzzification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outputs of fuzzy controllers," in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5th International Conference on Fuzzy Systems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Cairo, Egypt,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24000" algn="just" defTabSz="3496722" rtl="1" fontAlgn="base">
              <a:spcBef>
                <a:spcPct val="50000"/>
              </a:spcBef>
              <a:spcAft>
                <a:spcPct val="0"/>
              </a:spcAft>
            </a:pPr>
            <a:endParaRPr lang="fa-IR" sz="2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algn="just" defTabSz="3496722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a-IR" sz="2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algn="just" defTabSz="3496722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fa-IR" sz="3000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580102" y="10526913"/>
            <a:ext cx="11520000" cy="787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324000" algn="just" defTabSz="2879280" rtl="1" fontAlgn="base">
              <a:lnSpc>
                <a:spcPct val="150000"/>
              </a:lnSpc>
            </a:pPr>
            <a:r>
              <a:rPr lang="ar-SA" sz="2800" dirty="0">
                <a:cs typeface="B Nazanin" panose="00000400000000000000" pitchFamily="2" charset="-78"/>
              </a:rPr>
              <a:t>نتایج، دستاوردها و اهم یافته­ی پژوهش همراه با تجزیه و تحلیل آنها در این قسمت ارائه </a:t>
            </a:r>
            <a:r>
              <a:rPr lang="ar-SA" sz="2800" dirty="0" smtClean="0">
                <a:cs typeface="B Nazanin" panose="00000400000000000000" pitchFamily="2" charset="-78"/>
              </a:rPr>
              <a:t>می­شود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  <a:p>
            <a:pPr indent="324000" algn="just" defTabSz="2879280" rtl="1" fontAlgn="base">
              <a:lnSpc>
                <a:spcPct val="150000"/>
              </a:lnSpc>
            </a:pPr>
            <a:endParaRPr lang="fa-IR" sz="2800" b="1" dirty="0">
              <a:solidFill>
                <a:prstClr val="black"/>
              </a:solidFill>
              <a:latin typeface="Arial" charset="0"/>
              <a:cs typeface="B Nazanin" panose="00000400000000000000" pitchFamily="2" charset="-78"/>
            </a:endParaRPr>
          </a:p>
          <a:p>
            <a:pPr algn="just" defTabSz="2879280" rtl="1" fontAlgn="base">
              <a:lnSpc>
                <a:spcPct val="150000"/>
              </a:lnSpc>
            </a:pPr>
            <a:endParaRPr lang="fa-IR" sz="3800" b="1" dirty="0">
              <a:solidFill>
                <a:prstClr val="black"/>
              </a:solidFill>
              <a:latin typeface="Arial" charset="0"/>
              <a:cs typeface="B Titr" pitchFamily="2" charset="-78"/>
            </a:endParaRPr>
          </a:p>
          <a:p>
            <a:pPr algn="ctr" defTabSz="2879280" rtl="1" fontAlgn="base">
              <a:lnSpc>
                <a:spcPct val="150000"/>
              </a:lnSpc>
            </a:pPr>
            <a:endParaRPr lang="fa-IR" sz="3800" b="1" dirty="0" smtClean="0">
              <a:solidFill>
                <a:prstClr val="black"/>
              </a:solidFill>
              <a:latin typeface="Arial" charset="0"/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S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1. چهاروجهی علوم و مهندسی مواد</a:t>
            </a:r>
            <a:r>
              <a:rPr lang="fa-I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]</a:t>
            </a:r>
            <a:r>
              <a:rPr lang="fa-I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[</a:t>
            </a:r>
          </a:p>
          <a:p>
            <a:pPr algn="justLow" rtl="1">
              <a:lnSpc>
                <a:spcPct val="150000"/>
              </a:lnSpc>
            </a:pPr>
            <a:endParaRPr lang="fa-IR" sz="28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324000" algn="justLow" rtl="1">
              <a:lnSpc>
                <a:spcPct val="150000"/>
              </a:lnSpc>
            </a:pP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پس از آماده شدن فایل </a:t>
            </a:r>
            <a:r>
              <a:rPr lang="fa-IR" sz="2800" smtClean="0">
                <a:latin typeface="Times New Roman" panose="02020603050405020304" pitchFamily="18" charset="0"/>
                <a:cs typeface="B Nazanin" panose="00000400000000000000" pitchFamily="2" charset="-78"/>
              </a:rPr>
              <a:t>پوستر </a:t>
            </a:r>
            <a:r>
              <a:rPr lang="fa-IR" sz="280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مقاله، 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کلیه مدارک ارائه پوستر خود (شامل فایل 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PowerPoint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 را به صورت </a:t>
            </a:r>
            <a:r>
              <a:rPr lang="en-US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zip</a:t>
            </a:r>
            <a:r>
              <a:rPr lang="fa-IR" sz="2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شده 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از </a:t>
            </a:r>
            <a:r>
              <a:rPr lang="ar-SA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طریق </a:t>
            </a:r>
            <a:r>
              <a:rPr lang="ar-SA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پست الکترونیکی</a:t>
            </a:r>
            <a:r>
              <a:rPr lang="fa-IR" sz="28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mcmi.conf@gmail.com</a:t>
            </a: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ارسال نمایید.</a:t>
            </a:r>
            <a:endParaRPr lang="fa-IR" sz="28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324000" algn="justLow" rtl="1">
              <a:lnSpc>
                <a:spcPct val="150000"/>
              </a:lnSpc>
            </a:pPr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پس از تایید فایل پوستر، امکان تغییر فایل در روزهای برگزاری کنفرانس را نخواهید داشت.</a:t>
            </a:r>
          </a:p>
          <a:p>
            <a:pPr indent="324000" algn="justLow" rtl="1">
              <a:lnSpc>
                <a:spcPct val="150000"/>
              </a:lnSpc>
            </a:pPr>
            <a:endParaRPr lang="fa-IR" sz="28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>
                <a:latin typeface="Times New Roman" panose="02020603050405020304" pitchFamily="18" charset="0"/>
                <a:cs typeface="B Nazanin" panose="00000400000000000000" pitchFamily="2" charset="-78"/>
              </a:rPr>
              <a:t>جدول 1. اندازه و نوع قلم مورد استفاده در نگارش 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مقاله </a:t>
            </a:r>
            <a:r>
              <a:rPr lang="en-US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]</a:t>
            </a:r>
            <a:r>
              <a:rPr lang="fa-IR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[</a:t>
            </a:r>
            <a:endParaRPr lang="fa-IR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Low" rtl="1">
              <a:spcAft>
                <a:spcPts val="0"/>
              </a:spcAft>
            </a:pP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2985677" y="17415543"/>
            <a:ext cx="11520000" cy="840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324000" algn="justLow" defTabSz="287928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براي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ساخت پوستر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، فقط از نرم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‌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افزار مايكروسافت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پاورپوینت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نسخة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2010 به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بعد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استفاده كنيد.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اندازه پوستر باید 70 در100 سانتی‏متر باشد.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محتوای پوستر به زبان فارسی نوشته شود و از لحاظ املایی و نگارشی به دقت تصحیح گردد.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نیم‏فاصله‏ها را می‌توانید با فشردن همزمان 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Ctrl+Shift+2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ایجاد کنید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نوشته‏های پوستر بایستی کوتاه و بجا باشند و با قالب متناسبی متشکل از متن و تعداد محدودی شکل و جدول، به نحو مناسبی ارائه شوند.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عنوان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تمام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بخش‌ها با قلم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و انداز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ه 38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پررنگ و عنوان زيربخش‌ها با ق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ـ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لم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و اندازه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30 </a:t>
            </a: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پررنگ تايپ شود. عنوان هر بخش يا زيربخش، با يك خط خالي فاصله از انتهاي متن بخش قبلي تايپ و شماره‌گذاري شود.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برای نگارش متن فارسی پوستر از قلم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و کلمه‏های انگلیسی از قلم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استفاده شود. اندازه فونت متن پوستر بر اساس حجم مطالب، تعداد شکل‏ها و جدول‏ها انتخاب شود به صورتی که متن خوانا باشد. فونت پیشنهادی برای پوستر، اندازه قلم 28 برای متون فارسی و اندازه قلم 26 برای کلمه‏های انگلیسی است. </a:t>
            </a:r>
            <a:r>
              <a:rPr lang="fa-IR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حالت کلی اندازه قلم برای کلمه‏های انگلیسی دو سایز کوچک‏تر از اندازه فونت </a:t>
            </a:r>
            <a:r>
              <a:rPr lang="fa-I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فارسی در هر قسمت است</a:t>
            </a:r>
            <a:r>
              <a:rPr lang="fa-IR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برای کلیه متون از حالت پاراگراف از راست (متن از راست به چپ)، حالت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فاصله خطوط 1.5 استفاده شود. خط اول تمام پاراگراف‏ها باید دارای تورفتگی به اندازه 0.9 سانتی‏متر 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باشد 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]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[</a:t>
            </a:r>
            <a:r>
              <a:rPr 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B Nazanin" pitchFamily="2" charset="-78"/>
            </a:endParaRP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12985677" y="26840581"/>
            <a:ext cx="11520000" cy="461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indent="324000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نگارش پوستر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از نوشتن مطالب زیاد خودداری و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سعی شود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از نمایش‌های گرافیکی،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عکس و جدول برای ارائه مطالب استفاده شود.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مطالب و تصاویر پوستر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بایستی حتماً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متن مقاله نیز استفاده شده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باشند. شکل‌ها و جدول‏ها همانند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 اصلی می‌بايست در داخل کادر مشخص شده جا داده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شوند و </a:t>
            </a:r>
            <a:r>
              <a:rPr kumimoji="0" lang="fa-I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/>
                <a:cs typeface="B Nazanin" panose="00000400000000000000" pitchFamily="2" charset="-78"/>
              </a:rPr>
              <a:t>از نظر اندازه و وضوح به صورت شفاف و گویا تنظیم شوند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 تمامی شکل‌ها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جدول‌ها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بایستی در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اولين مکان مناسب بعد از اشاره به آنها در متن آورده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شوند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 تمامی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شکل‌ها و جدول‏ها بایستی به ترتيب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 عدد </a:t>
            </a:r>
            <a:r>
              <a:rPr lang="fa-IR" altLang="fa-I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شماره‏گذاری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شده و دارای </a:t>
            </a:r>
            <a:r>
              <a:rPr lang="fa-IR" altLang="fa-I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عنوان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fa-IR" altLang="fa-I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ارجاع به مراجع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باشند. برای شکل‌ها از </a:t>
            </a:r>
            <a:r>
              <a:rPr lang="fa-IR" altLang="fa-I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زيرنويس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برای جدول‌ها از </a:t>
            </a:r>
            <a:r>
              <a:rPr lang="fa-IR" altLang="fa-IR" sz="2800" b="1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بالانويس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استفاده شود. شكل‌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جدول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 </a:t>
            </a:r>
            <a:r>
              <a:rPr lang="fa-IR" altLang="fa-IR" sz="2800" dirty="0">
                <a:latin typeface="Times New Roman" panose="02020603050405020304" pitchFamily="18" charset="0"/>
                <a:cs typeface="B Nazanin" panose="00000400000000000000" pitchFamily="2" charset="-78"/>
              </a:rPr>
              <a:t>نمونه‌اي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براي ارائه </a:t>
            </a:r>
            <a:r>
              <a:rPr lang="fa-IR" alt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شكل و جدول در پوستر 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هستند </a:t>
            </a:r>
            <a:r>
              <a:rPr lang="en-US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]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en-US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[</a:t>
            </a:r>
            <a:r>
              <a:rPr lang="fa-IR" altLang="fa-I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8745677" y="16768557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r" defTabSz="287928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مقدمه</a:t>
            </a:r>
            <a:endParaRPr kumimoji="0" lang="fa-IR" sz="3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Titr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733779" y="9903486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 چکیده </a:t>
            </a: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(حداکثر 150 کلمه)</a:t>
            </a:r>
            <a:endParaRPr kumimoji="0" lang="fa-IR" sz="3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745677" y="26150172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روش تحقیق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67915" y="28883503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r" defTabSz="3496722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 مراجع</a:t>
            </a:r>
            <a:endParaRPr kumimoji="0" lang="fa-IR" sz="3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Titr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267915" y="9879927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just" defTabSz="287928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نتایج و بحث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269712" y="24265907"/>
            <a:ext cx="5760000" cy="646986"/>
          </a:xfrm>
          <a:prstGeom prst="roundRec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wrap="square" lIns="0" tIns="0" rIns="0" bIns="0" rtlCol="1" anchor="ctr">
            <a:spAutoFit/>
          </a:bodyPr>
          <a:lstStyle/>
          <a:p>
            <a:pPr marL="0" marR="0" lvl="0" indent="0" algn="just" defTabSz="3496722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B Titr" pitchFamily="2" charset="-78"/>
              </a:rPr>
              <a:t> نتیجه‏گیری</a:t>
            </a:r>
            <a:endParaRPr kumimoji="0" lang="en-US" sz="3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B Titr" pitchFamily="2" charset="-78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580102" y="24912893"/>
            <a:ext cx="1152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324000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وجود 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بخش 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جمع‌بندي </a:t>
            </a: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و نتيجه‌گيري پس از 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ارائه مقدمه، روش تحقیق، نتایج و بحث 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مقاله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،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الزامي </a:t>
            </a:r>
            <a:r>
              <a:rPr lang="ar-SA" sz="2800" dirty="0" smtClean="0">
                <a:solidFill>
                  <a:prstClr val="black"/>
                </a:solidFill>
                <a:latin typeface="Arial" charset="0"/>
                <a:cs typeface="B Nazanin" pitchFamily="2" charset="-78"/>
              </a:rPr>
              <a:t>است</a:t>
            </a:r>
            <a:r>
              <a:rPr lang="fa-IR" sz="2800" dirty="0" smtClean="0">
                <a:solidFill>
                  <a:prstClr val="black"/>
                </a:solidFill>
                <a:latin typeface="Arial" charset="0"/>
                <a:cs typeface="B Nazanin" panose="00000400000000000000" pitchFamily="2" charset="-78"/>
              </a:rPr>
              <a:t>. در این بخش بایستی </a:t>
            </a:r>
            <a:r>
              <a:rPr lang="ar-SA" sz="2800" dirty="0" smtClean="0">
                <a:cs typeface="B Nazanin" panose="00000400000000000000" pitchFamily="2" charset="-78"/>
              </a:rPr>
              <a:t>جمع­بندی </a:t>
            </a:r>
            <a:r>
              <a:rPr lang="ar-SA" sz="2800" dirty="0">
                <a:cs typeface="B Nazanin" panose="00000400000000000000" pitchFamily="2" charset="-78"/>
              </a:rPr>
              <a:t>کوتاهی از دستاوردها و یافته­های پژوهش ارائه </a:t>
            </a:r>
            <a:r>
              <a:rPr lang="fa-IR" sz="2800" dirty="0" smtClean="0">
                <a:cs typeface="B Nazanin" panose="00000400000000000000" pitchFamily="2" charset="-78"/>
              </a:rPr>
              <a:t>شود.</a:t>
            </a:r>
            <a:endParaRPr lang="fa-IR" sz="2800" dirty="0">
              <a:solidFill>
                <a:prstClr val="black"/>
              </a:solidFill>
              <a:latin typeface="Arial" charset="0"/>
              <a:cs typeface="B Nazanin" panose="00000400000000000000" pitchFamily="2" charset="-78"/>
            </a:endParaRPr>
          </a:p>
          <a:p>
            <a:pPr indent="539496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indent="539496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indent="539496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indent="539496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3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  <a:p>
            <a:pPr indent="539496" algn="just" defTabSz="9144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a-IR" sz="2000" b="1" dirty="0">
              <a:solidFill>
                <a:prstClr val="black"/>
              </a:solidFill>
              <a:latin typeface="Arial" charset="0"/>
              <a:cs typeface="B Nazanin" pitchFamily="2" charset="-78"/>
            </a:endParaRPr>
          </a:p>
        </p:txBody>
      </p:sp>
      <p:pic>
        <p:nvPicPr>
          <p:cNvPr id="30" name="Picture 29" descr="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07" y="11687649"/>
            <a:ext cx="3254187" cy="198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62703"/>
              </p:ext>
            </p:extLst>
          </p:nvPr>
        </p:nvGraphicFramePr>
        <p:xfrm>
          <a:off x="1947915" y="18698717"/>
          <a:ext cx="8640000" cy="4135310"/>
        </p:xfrm>
        <a:graphic>
          <a:graphicData uri="http://schemas.openxmlformats.org/drawingml/2006/table">
            <a:tbl>
              <a:tblPr rtl="1"/>
              <a:tblGrid>
                <a:gridCol w="3600000"/>
                <a:gridCol w="3600000"/>
                <a:gridCol w="1440000"/>
              </a:tblGrid>
              <a:tr h="514286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موقعیت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قلم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ar-SA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اندازه </a:t>
                      </a:r>
                      <a:r>
                        <a:rPr lang="ar-S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قلم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</a:t>
                      </a:r>
                      <a:r>
                        <a:rPr lang="ar-SA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مقاله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Titr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نویسندگان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36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مشخصات نویسندگان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519995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24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پست الکترونیکی</a:t>
                      </a:r>
                      <a:r>
                        <a:rPr lang="fa-IR" sz="2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(انگلیسی)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519995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Times New Roman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</a:t>
                      </a:r>
                      <a:r>
                        <a:rPr lang="fa-IR" sz="2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ایتالیک</a:t>
                      </a:r>
                      <a:endParaRPr lang="en-US" sz="2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24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بخش­های اصلی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Titr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پررنگ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زیربخش­ها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پررنگ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30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متن پوستر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عناوین شکل­ها، جدول­ها و نمودارها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24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متن درون </a:t>
                      </a:r>
                      <a:r>
                        <a:rPr lang="ar-SA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جدول­ها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 مراجع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B </a:t>
                      </a:r>
                      <a:r>
                        <a:rPr lang="en-US" sz="2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Nazanin</a:t>
                      </a: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ساده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22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115700" marR="1157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7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1214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SimSun</vt:lpstr>
      <vt:lpstr>30</vt:lpstr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Farnaz Assa</dc:creator>
  <cp:lastModifiedBy>Farnaz Assa</cp:lastModifiedBy>
  <cp:revision>177</cp:revision>
  <dcterms:created xsi:type="dcterms:W3CDTF">2021-02-09T06:58:26Z</dcterms:created>
  <dcterms:modified xsi:type="dcterms:W3CDTF">2022-02-09T09:24:53Z</dcterms:modified>
</cp:coreProperties>
</file>