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7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C14C-6D26-4D42-9BFD-0CAF2E96556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A541-D94A-4F9B-B9A9-1C116DB24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3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7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315A778-2CCF-475D-A24D-0D32EAF08E00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C15A66-9D51-4177-8682-D122F0C66621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29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E4DFA-2FD8-436C-B75C-6592C93EDD72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F4F29-A593-4529-84AF-A858F9BEE908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6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C4F66-A450-4B02-BB09-13CE049062EB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8CCF-6B53-4FC3-8275-6F4836F5C21A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0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C493-6655-4913-A4B0-F98234B7F996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4076-3C49-49B1-943A-61916BB5084F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6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3F696-4AA0-486C-B5D8-B860559BED62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D51DB-5D9E-4723-94B0-448059ADAA98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49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B690C-4CDD-4B27-9F0F-7EEF1841FBD4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9FA44-32BC-4E99-AC44-6E8EABCB35CE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4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26F56-FE9C-4772-A57A-83A37129F1D3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2A9D9-429D-4260-ABAC-A4390D948312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88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CBE37D-7F50-460D-93AD-0632B698C5E6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FBE69-8BD8-44ED-95F7-E09F155ABED9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5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2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FAC05-40F8-4CAB-ADA6-01E1EE0AC8BE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234F4-0781-4F4A-8288-04B2CE5B3950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4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9D0CB-CDE0-4F40-819D-2CC934D60778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60F51-9FC1-45A3-BEDE-6511C9399FDD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21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76644-853B-4A5E-BEC3-F66739F6CD68}" type="datetime1">
              <a:rPr lang="zh-CN" altLang="en-US" smtClean="0">
                <a:solidFill>
                  <a:srgbClr val="000000"/>
                </a:solidFill>
              </a:rPr>
              <a:pPr/>
              <a:t>2022/2/12</a:t>
            </a:fld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39939-FD0D-41C2-B748-5364F5234B2D}" type="slidenum">
              <a:rPr lang="fa-IR" altLang="zh-CN">
                <a:solidFill>
                  <a:srgbClr val="000000"/>
                </a:solidFill>
              </a:rPr>
              <a:pPr/>
              <a:t>‹#›</a:t>
            </a:fld>
            <a:endParaRPr lang="fa-IR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2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5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8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6252-914C-4D4A-864E-EA393C3CC9A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E992-F7D7-4E67-8ADC-80D51F8A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37FD1-2575-4006-970F-12A50E64CA0A}" type="datetime1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2022/2/12</a:t>
            </a:fld>
            <a:endParaRPr lang="fa-IR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C34A5B-EFC2-4BD8-9263-DA714E983963}" type="slidenum">
              <a:rPr lang="fa-IR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a-IR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6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cmi.conf@gmail.com" TargetMode="Externa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0436" y="2086016"/>
            <a:ext cx="5794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>
                <a:solidFill>
                  <a:schemeClr val="accent5"/>
                </a:solidFill>
                <a:latin typeface="Times New Roman" pitchFamily="18" charset="0"/>
                <a:cs typeface="B Titr" pitchFamily="2" charset="-78"/>
              </a:rPr>
              <a:t>عنوان </a:t>
            </a:r>
            <a:r>
              <a:rPr lang="fa-IR" sz="3200" b="1" dirty="0" smtClean="0">
                <a:solidFill>
                  <a:schemeClr val="accent5"/>
                </a:solidFill>
                <a:latin typeface="Times New Roman" pitchFamily="18" charset="0"/>
                <a:cs typeface="B Titr" pitchFamily="2" charset="-78"/>
              </a:rPr>
              <a:t>مقاله</a:t>
            </a:r>
            <a:endParaRPr lang="en-US" sz="3200" b="1" dirty="0">
              <a:solidFill>
                <a:schemeClr val="accent5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473" y="3072403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latin typeface="Traffic" panose="00000400000000000000" pitchFamily="2" charset="-78"/>
                <a:cs typeface="B Nazanin" panose="00000400000000000000" pitchFamily="2" charset="-78"/>
              </a:rPr>
              <a:t>نویسنده اول</a:t>
            </a:r>
            <a:r>
              <a:rPr lang="fa-IR" sz="2400" b="1" baseline="30000" dirty="0">
                <a:latin typeface="Traffic" panose="00000400000000000000" pitchFamily="2" charset="-78"/>
                <a:cs typeface="B Nazanin" panose="00000400000000000000" pitchFamily="2" charset="-78"/>
              </a:rPr>
              <a:t>1</a:t>
            </a:r>
            <a:r>
              <a:rPr lang="fa-IR" sz="2400" b="1" dirty="0">
                <a:latin typeface="Traffic" panose="00000400000000000000" pitchFamily="2" charset="-78"/>
                <a:cs typeface="B Nazanin" panose="00000400000000000000" pitchFamily="2" charset="-78"/>
              </a:rPr>
              <a:t>، نویسنده دوم</a:t>
            </a:r>
            <a:r>
              <a:rPr lang="fa-IR" sz="2400" b="1" baseline="30000" dirty="0">
                <a:latin typeface="Traffic" panose="00000400000000000000" pitchFamily="2" charset="-78"/>
                <a:cs typeface="B Nazanin" panose="00000400000000000000" pitchFamily="2" charset="-78"/>
              </a:rPr>
              <a:t>2</a:t>
            </a:r>
            <a:r>
              <a:rPr lang="fa-IR" sz="2400" b="1" dirty="0">
                <a:latin typeface="Traffic" panose="00000400000000000000" pitchFamily="2" charset="-78"/>
                <a:cs typeface="B Nazanin" panose="00000400000000000000" pitchFamily="2" charset="-78"/>
              </a:rPr>
              <a:t>، نویسنده سوم</a:t>
            </a:r>
            <a:r>
              <a:rPr lang="fa-IR" sz="2400" b="1" baseline="30000" dirty="0">
                <a:latin typeface="Traffic" panose="00000400000000000000" pitchFamily="2" charset="-78"/>
                <a:cs typeface="B Nazanin" panose="00000400000000000000" pitchFamily="2" charset="-78"/>
              </a:rPr>
              <a:t>3</a:t>
            </a:r>
            <a:r>
              <a:rPr lang="fa-IR" sz="2400" b="1" dirty="0" smtClean="0">
                <a:latin typeface="Traffic" panose="00000400000000000000" pitchFamily="2" charset="-78"/>
                <a:cs typeface="B Nazanin" panose="00000400000000000000" pitchFamily="2" charset="-78"/>
              </a:rPr>
              <a:t>، ...</a:t>
            </a:r>
            <a:endParaRPr lang="en-US" sz="2400" b="1" dirty="0">
              <a:latin typeface="Traffic" panose="00000400000000000000" pitchFamily="2" charset="-78"/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775" y="3767696"/>
            <a:ext cx="7842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atin typeface="Traffic" panose="00000400000000000000" pitchFamily="2" charset="-78"/>
                <a:cs typeface="B Nazanin" panose="00000400000000000000" pitchFamily="2" charset="-78"/>
              </a:rPr>
              <a:t>1- مشخصات نویسنده اول (با توجه به راهنمای زیر تکمیل </a:t>
            </a:r>
            <a:r>
              <a:rPr lang="fa-IR" sz="2000" dirty="0" smtClean="0">
                <a:latin typeface="Traffic" panose="00000400000000000000" pitchFamily="2" charset="-78"/>
                <a:cs typeface="B Nazanin" panose="00000400000000000000" pitchFamily="2" charset="-78"/>
              </a:rPr>
              <a:t>گردد)</a:t>
            </a:r>
            <a:endParaRPr lang="fa-IR" sz="2000" dirty="0">
              <a:latin typeface="Traffic" panose="00000400000000000000" pitchFamily="2" charset="-78"/>
              <a:cs typeface="B Nazanin" panose="00000400000000000000" pitchFamily="2" charset="-78"/>
            </a:endParaRPr>
          </a:p>
          <a:p>
            <a:pPr algn="r" rtl="1"/>
            <a:r>
              <a:rPr lang="fa-IR" sz="2000" dirty="0">
                <a:latin typeface="Traffic" panose="00000400000000000000" pitchFamily="2" charset="-78"/>
                <a:cs typeface="B Nazanin" panose="00000400000000000000" pitchFamily="2" charset="-78"/>
              </a:rPr>
              <a:t>2- مشخصات نویسنده دوم </a:t>
            </a:r>
            <a:endParaRPr lang="en-US" sz="2000" dirty="0" smtClean="0">
              <a:latin typeface="Traffic" panose="00000400000000000000" pitchFamily="2" charset="-78"/>
              <a:cs typeface="B Nazanin" panose="00000400000000000000" pitchFamily="2" charset="-78"/>
            </a:endParaRPr>
          </a:p>
          <a:p>
            <a:pPr algn="r" rtl="1"/>
            <a:r>
              <a:rPr lang="fa-IR" sz="2000" dirty="0" smtClean="0">
                <a:latin typeface="Traffic" panose="00000400000000000000" pitchFamily="2" charset="-78"/>
                <a:cs typeface="B Nazanin" panose="00000400000000000000" pitchFamily="2" charset="-78"/>
              </a:rPr>
              <a:t>3- </a:t>
            </a:r>
            <a:r>
              <a:rPr lang="fa-IR" sz="2000" dirty="0">
                <a:latin typeface="Traffic" panose="00000400000000000000" pitchFamily="2" charset="-78"/>
                <a:cs typeface="B Nazanin" panose="00000400000000000000" pitchFamily="2" charset="-78"/>
              </a:rPr>
              <a:t>مشخصات نویسنده </a:t>
            </a:r>
            <a:r>
              <a:rPr lang="fa-IR" sz="2000" dirty="0" smtClean="0">
                <a:latin typeface="Traffic" panose="00000400000000000000" pitchFamily="2" charset="-78"/>
                <a:cs typeface="B Nazanin" panose="00000400000000000000" pitchFamily="2" charset="-78"/>
              </a:rPr>
              <a:t>سوم</a:t>
            </a:r>
            <a:endParaRPr lang="en-US" sz="2000" dirty="0" smtClean="0">
              <a:latin typeface="Traffic" panose="00000400000000000000" pitchFamily="2" charset="-78"/>
              <a:cs typeface="B Nazanin" panose="00000400000000000000" pitchFamily="2" charset="-78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218" y="2980069"/>
            <a:ext cx="193736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1200" b="1" dirty="0">
                <a:cs typeface="B Nazanin" panose="00000400000000000000" pitchFamily="2" charset="-78"/>
              </a:rPr>
              <a:t>تذکر: </a:t>
            </a:r>
            <a:r>
              <a:rPr lang="fa-IR" sz="1200" b="1" u="sng" dirty="0" smtClean="0">
                <a:cs typeface="B Nazanin" panose="00000400000000000000" pitchFamily="2" charset="-78"/>
              </a:rPr>
              <a:t>نویسنده‏ی </a:t>
            </a:r>
            <a:r>
              <a:rPr lang="fa-IR" sz="1200" b="1" u="sng" dirty="0">
                <a:cs typeface="B Nazanin" panose="00000400000000000000" pitchFamily="2" charset="-78"/>
              </a:rPr>
              <a:t>ارائه دهنده </a:t>
            </a:r>
            <a:r>
              <a:rPr lang="fa-IR" sz="1200" b="1" dirty="0">
                <a:cs typeface="B Nazanin" panose="00000400000000000000" pitchFamily="2" charset="-78"/>
              </a:rPr>
              <a:t>مقاله با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fa-IR" sz="1200" b="1" dirty="0">
                <a:cs typeface="B Nazanin" panose="00000400000000000000" pitchFamily="2" charset="-78"/>
              </a:rPr>
              <a:t> مشخص شود. </a:t>
            </a:r>
            <a:endParaRPr lang="en-US" sz="12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12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این باکس پاک شود.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0991" y="4729310"/>
            <a:ext cx="368223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200" b="1" dirty="0">
                <a:latin typeface="Traffic" panose="00000400000000000000" pitchFamily="2" charset="-78"/>
                <a:cs typeface="B Nazanin" panose="00000400000000000000" pitchFamily="2" charset="-78"/>
              </a:rPr>
              <a:t>راهنمایی: با توجه به موارد زیر، مشخصات </a:t>
            </a:r>
            <a:r>
              <a:rPr lang="fa-IR" sz="1200" b="1" dirty="0" smtClean="0">
                <a:latin typeface="Traffic" panose="00000400000000000000" pitchFamily="2" charset="-78"/>
                <a:cs typeface="B Nazanin" panose="00000400000000000000" pitchFamily="2" charset="-78"/>
              </a:rPr>
              <a:t>به صورت </a:t>
            </a:r>
            <a:r>
              <a:rPr lang="fa-IR" sz="1200" b="1" dirty="0">
                <a:latin typeface="Traffic" panose="00000400000000000000" pitchFamily="2" charset="-78"/>
                <a:cs typeface="B Nazanin" panose="00000400000000000000" pitchFamily="2" charset="-78"/>
              </a:rPr>
              <a:t>کامل درج گردد:</a:t>
            </a:r>
          </a:p>
          <a:p>
            <a:pPr algn="r" rtl="1"/>
            <a:r>
              <a:rPr lang="fa-IR" sz="1200" dirty="0">
                <a:latin typeface="Traffic" panose="00000400000000000000" pitchFamily="2" charset="-78"/>
                <a:cs typeface="B Nazanin" panose="00000400000000000000" pitchFamily="2" charset="-78"/>
              </a:rPr>
              <a:t>دانشجو: مقطع تحصیلی، دانشکده، دانشگاه، شهر، کشور</a:t>
            </a:r>
            <a:endParaRPr lang="en-US" sz="1200" dirty="0">
              <a:latin typeface="Traffic" panose="00000400000000000000" pitchFamily="2" charset="-78"/>
              <a:cs typeface="B Nazanin" panose="00000400000000000000" pitchFamily="2" charset="-78"/>
            </a:endParaRPr>
          </a:p>
          <a:p>
            <a:pPr algn="r" rtl="1"/>
            <a:r>
              <a:rPr lang="fa-IR" sz="1200" dirty="0">
                <a:latin typeface="Traffic" panose="00000400000000000000" pitchFamily="2" charset="-78"/>
                <a:cs typeface="B Nazanin" panose="00000400000000000000" pitchFamily="2" charset="-78"/>
              </a:rPr>
              <a:t>عضو </a:t>
            </a:r>
            <a:r>
              <a:rPr lang="fa-IR" sz="1200" dirty="0" smtClean="0">
                <a:latin typeface="Traffic" panose="00000400000000000000" pitchFamily="2" charset="-78"/>
                <a:cs typeface="B Nazanin" panose="00000400000000000000" pitchFamily="2" charset="-78"/>
              </a:rPr>
              <a:t>هیات </a:t>
            </a:r>
            <a:r>
              <a:rPr lang="fa-IR" sz="1200" dirty="0">
                <a:latin typeface="Traffic" panose="00000400000000000000" pitchFamily="2" charset="-78"/>
                <a:cs typeface="B Nazanin" panose="00000400000000000000" pitchFamily="2" charset="-78"/>
              </a:rPr>
              <a:t>علمی: مرتبه علمی، دانشکده، دانشگاه، شهر، کشور</a:t>
            </a:r>
            <a:endParaRPr lang="en-US" sz="1200" dirty="0">
              <a:latin typeface="Traffic" panose="00000400000000000000" pitchFamily="2" charset="-78"/>
              <a:cs typeface="B Nazanin" panose="00000400000000000000" pitchFamily="2" charset="-78"/>
            </a:endParaRPr>
          </a:p>
          <a:p>
            <a:pPr algn="r" rtl="1"/>
            <a:r>
              <a:rPr lang="fa-IR" sz="1200" dirty="0">
                <a:latin typeface="Traffic" panose="00000400000000000000" pitchFamily="2" charset="-78"/>
                <a:cs typeface="B Nazanin" panose="00000400000000000000" pitchFamily="2" charset="-78"/>
              </a:rPr>
              <a:t>خارج از دانشگاه: سمت، </a:t>
            </a:r>
            <a:r>
              <a:rPr lang="fa-IR" sz="1200" dirty="0" smtClean="0">
                <a:latin typeface="Traffic" panose="00000400000000000000" pitchFamily="2" charset="-78"/>
                <a:cs typeface="B Nazanin" panose="00000400000000000000" pitchFamily="2" charset="-78"/>
              </a:rPr>
              <a:t>شرکت/مؤسسه/مرکز تحقیقاتی</a:t>
            </a:r>
            <a:r>
              <a:rPr lang="fa-IR" sz="1200" dirty="0">
                <a:latin typeface="Traffic" panose="00000400000000000000" pitchFamily="2" charset="-78"/>
                <a:cs typeface="B Nazanin" panose="00000400000000000000" pitchFamily="2" charset="-78"/>
              </a:rPr>
              <a:t>، شهر، کشور</a:t>
            </a:r>
            <a:endParaRPr lang="en-US" sz="1200" dirty="0">
              <a:latin typeface="Traffic" panose="00000400000000000000" pitchFamily="2" charset="-78"/>
              <a:cs typeface="B Nazanin" panose="00000400000000000000" pitchFamily="2" charset="-78"/>
            </a:endParaRPr>
          </a:p>
          <a:p>
            <a:pPr algn="ctr" rtl="1"/>
            <a:r>
              <a:rPr lang="fa-IR" sz="12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این باکس پاک شود.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11827" y="5151807"/>
            <a:ext cx="142658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1200" b="1" dirty="0">
                <a:cs typeface="B Nazanin" panose="00000400000000000000" pitchFamily="2" charset="-78"/>
              </a:rPr>
              <a:t>تعداد کل </a:t>
            </a:r>
            <a:r>
              <a:rPr lang="fa-IR" sz="1200" b="1" dirty="0" smtClean="0">
                <a:cs typeface="B Nazanin" panose="00000400000000000000" pitchFamily="2" charset="-78"/>
              </a:rPr>
              <a:t>اسلایدها در این قسمت درج شود.</a:t>
            </a:r>
            <a:endParaRPr lang="en-US" sz="12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12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این باکس پاک شود.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43290" y="5204973"/>
            <a:ext cx="540000" cy="5400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0000"/>
                </a:solidFill>
                <a:cs typeface="B Nazanin" panose="00000400000000000000" pitchFamily="2" charset="-78"/>
              </a:rPr>
              <a:t>15</a:t>
            </a:r>
            <a:endParaRPr lang="en-US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15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vel 11"/>
          <p:cNvSpPr/>
          <p:nvPr/>
        </p:nvSpPr>
        <p:spPr>
          <a:xfrm>
            <a:off x="8267688" y="6101539"/>
            <a:ext cx="540000" cy="5400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0000"/>
                </a:solidFill>
                <a:cs typeface="B Nazanin" panose="00000400000000000000" pitchFamily="2" charset="-78"/>
              </a:rPr>
              <a:t>1</a:t>
            </a:r>
            <a:endParaRPr lang="en-US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700"/>
            <a:ext cx="8229600" cy="4645025"/>
          </a:xfrm>
        </p:spPr>
        <p:txBody>
          <a:bodyPr/>
          <a:lstStyle/>
          <a:p>
            <a:pPr marL="0" lvl="1" indent="0" algn="justLow" rtl="1">
              <a:buNone/>
            </a:pP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برای متن‏های اسلاید اول و اسلایدهای ارائه، از فونت‏ها و اندازه قلم‏های زیر استفاده شود (</a:t>
            </a:r>
            <a:r>
              <a:rPr lang="fa-IR" sz="2400" dirty="0">
                <a:cs typeface="B Nazanin" panose="00000400000000000000" pitchFamily="2" charset="-78"/>
              </a:rPr>
              <a:t>اندازه قلم برای </a:t>
            </a:r>
            <a:r>
              <a:rPr lang="fa-IR" sz="2400" dirty="0" smtClean="0">
                <a:cs typeface="B Nazanin" panose="00000400000000000000" pitchFamily="2" charset="-78"/>
              </a:rPr>
              <a:t>کلمه‏های انگلیسی دو </a:t>
            </a:r>
            <a:r>
              <a:rPr lang="fa-IR" sz="2400" dirty="0">
                <a:cs typeface="B Nazanin" panose="00000400000000000000" pitchFamily="2" charset="-78"/>
              </a:rPr>
              <a:t>سایز کوچکتر از اندازه فونت فارسی </a:t>
            </a:r>
            <a:r>
              <a:rPr lang="fa-IR" sz="2400" dirty="0" smtClean="0">
                <a:cs typeface="B Nazanin" panose="00000400000000000000" pitchFamily="2" charset="-78"/>
              </a:rPr>
              <a:t>است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):</a:t>
            </a:r>
          </a:p>
          <a:p>
            <a:pPr marL="0" indent="0" algn="r" rtl="1">
              <a:buNone/>
            </a:pPr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8099"/>
            <a:ext cx="8229600" cy="1143000"/>
          </a:xfrm>
        </p:spPr>
        <p:txBody>
          <a:bodyPr/>
          <a:lstStyle/>
          <a:p>
            <a:pPr rtl="1"/>
            <a:r>
              <a:rPr lang="fa-IR" sz="3200" b="1" dirty="0" smtClean="0">
                <a:cs typeface="B Nazanin" panose="00000400000000000000" pitchFamily="2" charset="-78"/>
              </a:rPr>
              <a:t>دستورالعمل ارائه مقاله‏های سخنرانی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6" y="83401"/>
            <a:ext cx="527338" cy="900000"/>
          </a:xfrm>
          <a:prstGeom prst="rect">
            <a:avLst/>
          </a:prstGeom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89208" y="6134497"/>
            <a:ext cx="1426580" cy="461665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/>
            <a:r>
              <a:rPr lang="fa-IR" sz="1200" b="1" kern="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شماره اسلاید</a:t>
            </a:r>
            <a:endParaRPr lang="en-US" sz="1200" b="1" kern="0" dirty="0" smtClean="0">
              <a:solidFill>
                <a:prstClr val="black"/>
              </a:solidFill>
              <a:latin typeface="Calibri" panose="020F0502020204030204"/>
              <a:cs typeface="B Nazanin" panose="00000400000000000000" pitchFamily="2" charset="-78"/>
            </a:endParaRPr>
          </a:p>
          <a:p>
            <a:pPr algn="ctr" rtl="1"/>
            <a:r>
              <a:rPr lang="fa-IR" sz="1200" b="1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cs typeface="B Nazanin" panose="00000400000000000000" pitchFamily="2" charset="-78"/>
              </a:rPr>
              <a:t>این باکس پاک شود.</a:t>
            </a:r>
            <a:endParaRPr lang="en-US" sz="1200" b="1" kern="0" dirty="0" smtClean="0">
              <a:solidFill>
                <a:srgbClr val="ED7D31">
                  <a:lumMod val="75000"/>
                </a:srgbClr>
              </a:solidFill>
              <a:latin typeface="Calibri" panose="020F0502020204030204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06" y="83401"/>
            <a:ext cx="879788" cy="900000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4543" y="302568"/>
            <a:ext cx="1250902" cy="461665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/>
            <a:r>
              <a:rPr lang="fa-IR" sz="1200" b="1" kern="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عنوان</a:t>
            </a:r>
            <a:endParaRPr lang="en-US" sz="1200" b="1" kern="0" dirty="0" smtClean="0">
              <a:solidFill>
                <a:prstClr val="black"/>
              </a:solidFill>
              <a:latin typeface="Calibri" panose="020F0502020204030204"/>
              <a:cs typeface="B Nazanin" panose="00000400000000000000" pitchFamily="2" charset="-78"/>
            </a:endParaRPr>
          </a:p>
          <a:p>
            <a:pPr algn="ctr" rtl="1"/>
            <a:r>
              <a:rPr lang="fa-IR" sz="1200" b="1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cs typeface="B Nazanin" panose="00000400000000000000" pitchFamily="2" charset="-78"/>
              </a:rPr>
              <a:t>این باکس پاک شود.</a:t>
            </a:r>
            <a:endParaRPr lang="en-US" sz="1200" b="1" kern="0" dirty="0" smtClean="0">
              <a:solidFill>
                <a:srgbClr val="ED7D31">
                  <a:lumMod val="75000"/>
                </a:srgbClr>
              </a:solidFill>
              <a:latin typeface="Calibri" panose="020F0502020204030204"/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02" y="2341425"/>
            <a:ext cx="5860996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"/>
    </mc:Choice>
    <mc:Fallback xmlns="">
      <p:transition spd="slow" advTm="1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vel 11"/>
          <p:cNvSpPr/>
          <p:nvPr/>
        </p:nvSpPr>
        <p:spPr>
          <a:xfrm>
            <a:off x="8267688" y="6101539"/>
            <a:ext cx="540000" cy="5400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0000"/>
                </a:solidFill>
                <a:cs typeface="B Nazanin" panose="00000400000000000000" pitchFamily="2" charset="-78"/>
              </a:rPr>
              <a:t>2</a:t>
            </a:r>
            <a:endParaRPr lang="en-US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700"/>
            <a:ext cx="8229600" cy="4645025"/>
          </a:xfrm>
        </p:spPr>
        <p:txBody>
          <a:bodyPr/>
          <a:lstStyle/>
          <a:p>
            <a:pPr algn="r" rtl="1"/>
            <a:r>
              <a:rPr lang="ar-SA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محتوای پاورپوینت ارائه خود را با استاندارد 4:3 در حداکثر </a:t>
            </a:r>
            <a:r>
              <a:rPr lang="ar-SA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15 </a:t>
            </a:r>
            <a:r>
              <a:rPr lang="ar-SA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اسلاید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آماده کنید.</a:t>
            </a: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لوگوها و رنگ پس‏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زمینه اسلایدها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حفظ شود و تغییر نکند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شکل‏ها و جدول‏ها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از نظر اندازه و وضوح به صورت شفاف و گویا تنظیم شوند. تمامی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شکل‏ها و جدول‏های ارائه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شده باید داراي عنوان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باشند.</a:t>
            </a: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زمان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کل متعلق به هر مقاله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15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دقیقه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است.</a:t>
            </a:r>
          </a:p>
          <a:p>
            <a:pPr algn="justLow" rtl="1"/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کادر شماره‌ی اسلایدها در قسمت پایین و سمت راست، حفظ شود.</a:t>
            </a:r>
          </a:p>
          <a:p>
            <a:pPr algn="justLow" rtl="1"/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justLow" rtl="1">
              <a:buNone/>
            </a:pP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8099"/>
            <a:ext cx="8229600" cy="1143000"/>
          </a:xfrm>
        </p:spPr>
        <p:txBody>
          <a:bodyPr/>
          <a:lstStyle/>
          <a:p>
            <a:pPr rtl="1"/>
            <a:r>
              <a:rPr lang="fa-IR" sz="3200" b="1" dirty="0">
                <a:cs typeface="B Nazanin" panose="00000400000000000000" pitchFamily="2" charset="-78"/>
              </a:rPr>
              <a:t>دستورالعمل ارائه مقاله‏های سخنرانی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6" y="83401"/>
            <a:ext cx="527338" cy="90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06" y="83401"/>
            <a:ext cx="8797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"/>
    </mc:Choice>
    <mc:Fallback xmlns="">
      <p:transition spd="slow" advTm="16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vel 11"/>
          <p:cNvSpPr/>
          <p:nvPr/>
        </p:nvSpPr>
        <p:spPr>
          <a:xfrm>
            <a:off x="8267688" y="6101539"/>
            <a:ext cx="540000" cy="5400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0000"/>
                </a:solidFill>
                <a:cs typeface="B Nazanin" panose="00000400000000000000" pitchFamily="2" charset="-78"/>
              </a:rPr>
              <a:t>3</a:t>
            </a:r>
            <a:endParaRPr lang="en-US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700"/>
            <a:ext cx="8229600" cy="4090827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نحوه ارسال فایل سخنرانی مقالات</a:t>
            </a:r>
          </a:p>
          <a:p>
            <a:pPr algn="justLow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پس از آماده شدن فایل ارائه خود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(شامل </a:t>
            </a:r>
            <a:r>
              <a:rPr lang="en-US" sz="22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en-US" sz="22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PowerPoint</a:t>
            </a:r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2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mp4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 کلیه مدارک ارائه را به صورت </a:t>
            </a:r>
            <a:r>
              <a:rPr lang="en-US" sz="22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zip</a:t>
            </a:r>
            <a:r>
              <a:rPr lang="fa-IR" sz="22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شده از </a:t>
            </a:r>
            <a:r>
              <a:rPr lang="ar-SA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طریق </a:t>
            </a:r>
            <a:r>
              <a:rPr lang="ar-SA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پست </a:t>
            </a:r>
            <a:r>
              <a:rPr lang="ar-SA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الکترونیکی</a:t>
            </a:r>
            <a:r>
              <a:rPr lang="en-US" sz="2200" dirty="0" smtClean="0">
                <a:latin typeface="Times New Roman" panose="02020603050405020304" pitchFamily="18" charset="0"/>
                <a:cs typeface="B Nazanin" panose="00000400000000000000" pitchFamily="2" charset="-78"/>
                <a:hlinkClick r:id="rId2"/>
              </a:rPr>
              <a:t>mcmi.conf@gmail.com</a:t>
            </a:r>
            <a:r>
              <a:rPr lang="en-US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ارسال </a:t>
            </a:r>
            <a:r>
              <a:rPr lang="ar-SA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نمایید</a:t>
            </a:r>
            <a:r>
              <a:rPr lang="ar-SA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smtClean="0">
                <a:latin typeface="Times New Roman" panose="02020603050405020304" pitchFamily="18" charset="0"/>
                <a:cs typeface="B Nazanin" panose="00000400000000000000" pitchFamily="2" charset="-78"/>
              </a:rPr>
              <a:t>پژوهشگران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گرامی، خواهشمند است پس از آماده شدن فایل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سخنرانی مقاله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خود، کلیه مدارک ارائه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را حداکثر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تا روز </a:t>
            </a:r>
            <a:r>
              <a:rPr lang="fa-I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چهارشنبه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به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تاریخ </a:t>
            </a:r>
            <a:r>
              <a:rPr lang="fa-I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27 بهمن </a:t>
            </a:r>
            <a:r>
              <a:rPr lang="fa-I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ماه 1400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ارسال نمایید.</a:t>
            </a:r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8099"/>
            <a:ext cx="8229600" cy="1143000"/>
          </a:xfrm>
        </p:spPr>
        <p:txBody>
          <a:bodyPr/>
          <a:lstStyle/>
          <a:p>
            <a:pPr rtl="1"/>
            <a:r>
              <a:rPr lang="fa-IR" sz="3200" b="1" dirty="0">
                <a:cs typeface="B Nazanin" panose="00000400000000000000" pitchFamily="2" charset="-78"/>
              </a:rPr>
              <a:t>دستورالعمل ارائه مقاله‏های سخنرانی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6" y="83401"/>
            <a:ext cx="527338" cy="90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06" y="83401"/>
            <a:ext cx="8797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5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"/>
    </mc:Choice>
    <mc:Fallback xmlns="">
      <p:transition spd="slow" advTm="16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vel 11"/>
          <p:cNvSpPr/>
          <p:nvPr/>
        </p:nvSpPr>
        <p:spPr>
          <a:xfrm>
            <a:off x="8267688" y="6101539"/>
            <a:ext cx="540000" cy="5400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0000"/>
                </a:solidFill>
                <a:cs typeface="B Nazanin" panose="00000400000000000000" pitchFamily="2" charset="-78"/>
              </a:rPr>
              <a:t>4</a:t>
            </a:r>
            <a:endParaRPr lang="en-US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700"/>
            <a:ext cx="8229600" cy="4090827"/>
          </a:xfrm>
        </p:spPr>
        <p:txBody>
          <a:bodyPr/>
          <a:lstStyle/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در اسلاید آخر،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آدرس پست الکترونیکی نویسنده ارائه دهنده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، برای پاسخگویی به سوالات پژوهشگران آورده شود.</a:t>
            </a: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به هیچ وجه امکان تغییر فایل در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روز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برگزاری کنفرانس را نخواهید داشت.</a:t>
            </a: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8099"/>
            <a:ext cx="8229600" cy="1143000"/>
          </a:xfrm>
        </p:spPr>
        <p:txBody>
          <a:bodyPr/>
          <a:lstStyle/>
          <a:p>
            <a:pPr rtl="1"/>
            <a:r>
              <a:rPr lang="fa-IR" sz="3200" b="1" dirty="0">
                <a:cs typeface="B Nazanin" panose="00000400000000000000" pitchFamily="2" charset="-78"/>
              </a:rPr>
              <a:t>دستورالعمل ارائه مقاله‏های سخنرانی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6" y="83401"/>
            <a:ext cx="527338" cy="90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06" y="83401"/>
            <a:ext cx="8797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"/>
    </mc:Choice>
    <mc:Fallback xmlns="">
      <p:transition spd="slow" advTm="16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9998"/>
            <a:ext cx="7772400" cy="1470025"/>
          </a:xfrm>
        </p:spPr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با تشکر از حسن توجه شما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30750"/>
            <a:ext cx="6400800" cy="1752600"/>
          </a:xfrm>
        </p:spPr>
        <p:txBody>
          <a:bodyPr/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??????????@???.???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3455" y="1201844"/>
            <a:ext cx="1426580" cy="646331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عکس پس‏زمینه اسلاید</a:t>
            </a:r>
            <a:r>
              <a:rPr kumimoji="0" lang="fa-IR" sz="1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قدردانی، اختیاری است</a:t>
            </a:r>
            <a:r>
              <a:rPr kumimoji="0" lang="fa-I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.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این باکس پاک شود.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6544" y="4730750"/>
            <a:ext cx="2480402" cy="646331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آدرس پست الکترونیکی جهت پاسخگویی</a:t>
            </a:r>
            <a:r>
              <a:rPr kumimoji="0" lang="fa-IR" sz="1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به سوال بایستی در اسلاید قدردانی آورده شود.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این باکس پاک شود.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454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431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SimSun</vt:lpstr>
      <vt:lpstr>Arial</vt:lpstr>
      <vt:lpstr>B Nazanin</vt:lpstr>
      <vt:lpstr>B Titr</vt:lpstr>
      <vt:lpstr>B Zar</vt:lpstr>
      <vt:lpstr>Calibri</vt:lpstr>
      <vt:lpstr>Calibri Light</vt:lpstr>
      <vt:lpstr>Times New Roman</vt:lpstr>
      <vt:lpstr>Traffic</vt:lpstr>
      <vt:lpstr>Office Theme</vt:lpstr>
      <vt:lpstr>自定义设计方案</vt:lpstr>
      <vt:lpstr>PowerPoint Presentation</vt:lpstr>
      <vt:lpstr>دستورالعمل ارائه مقاله‏های سخنرانی</vt:lpstr>
      <vt:lpstr>دستورالعمل ارائه مقاله‏های سخنرانی</vt:lpstr>
      <vt:lpstr>دستورالعمل ارائه مقاله‏های سخنرانی</vt:lpstr>
      <vt:lpstr>دستورالعمل ارائه مقاله‏های سخنرانی</vt:lpstr>
      <vt:lpstr>با تشکر از حسن توجه شما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Farnaz Assa</dc:creator>
  <cp:lastModifiedBy>Farnaz Assa</cp:lastModifiedBy>
  <cp:revision>185</cp:revision>
  <dcterms:created xsi:type="dcterms:W3CDTF">2021-01-31T06:41:13Z</dcterms:created>
  <dcterms:modified xsi:type="dcterms:W3CDTF">2022-02-12T10:43:40Z</dcterms:modified>
</cp:coreProperties>
</file>